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6"/>
  </p:notesMasterIdLst>
  <p:sldIdLst>
    <p:sldId id="256" r:id="rId2"/>
    <p:sldId id="257" r:id="rId3"/>
    <p:sldId id="258" r:id="rId4"/>
    <p:sldId id="260" r:id="rId5"/>
    <p:sldId id="281" r:id="rId6"/>
    <p:sldId id="279" r:id="rId7"/>
    <p:sldId id="284" r:id="rId8"/>
    <p:sldId id="286" r:id="rId9"/>
    <p:sldId id="282" r:id="rId10"/>
    <p:sldId id="285" r:id="rId11"/>
    <p:sldId id="262" r:id="rId12"/>
    <p:sldId id="263" r:id="rId13"/>
    <p:sldId id="264" r:id="rId14"/>
    <p:sldId id="265" r:id="rId15"/>
    <p:sldId id="280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87" r:id="rId27"/>
    <p:sldId id="288" r:id="rId28"/>
    <p:sldId id="295" r:id="rId29"/>
    <p:sldId id="296" r:id="rId30"/>
    <p:sldId id="297" r:id="rId31"/>
    <p:sldId id="298" r:id="rId32"/>
    <p:sldId id="289" r:id="rId33"/>
    <p:sldId id="290" r:id="rId34"/>
    <p:sldId id="299" r:id="rId35"/>
    <p:sldId id="300" r:id="rId36"/>
    <p:sldId id="301" r:id="rId37"/>
    <p:sldId id="291" r:id="rId38"/>
    <p:sldId id="303" r:id="rId39"/>
    <p:sldId id="292" r:id="rId40"/>
    <p:sldId id="293" r:id="rId41"/>
    <p:sldId id="304" r:id="rId42"/>
    <p:sldId id="294" r:id="rId43"/>
    <p:sldId id="302" r:id="rId44"/>
    <p:sldId id="277" r:id="rId4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>
      <p:cViewPr>
        <p:scale>
          <a:sx n="80" d="100"/>
          <a:sy n="80" d="100"/>
        </p:scale>
        <p:origin x="-900" y="-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0547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2.em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6.emf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2139"/>
            <a:ext cx="9601200" cy="7032879"/>
          </a:xfrm>
          <a:prstGeom prst="rect">
            <a:avLst/>
          </a:prstGeom>
        </p:spPr>
      </p:pic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92751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 dirty="0">
                <a:solidFill>
                  <a:schemeClr val="bg1"/>
                </a:solidFill>
              </a:rPr>
              <a:t>Pembangunan </a:t>
            </a:r>
            <a:r>
              <a:rPr lang="en-GB" sz="3000" i="1" dirty="0">
                <a:solidFill>
                  <a:schemeClr val="bg1"/>
                </a:solidFill>
              </a:rPr>
              <a:t>Biodiversity Informatics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Genetika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Tumbuhan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 smtClean="0">
                <a:solidFill>
                  <a:schemeClr val="bg1"/>
                </a:solidFill>
              </a:rPr>
              <a:t>Berbasis</a:t>
            </a:r>
            <a:r>
              <a:rPr lang="en-GB" sz="3000" dirty="0" smtClean="0">
                <a:solidFill>
                  <a:schemeClr val="bg1"/>
                </a:solidFill>
              </a:rPr>
              <a:t> </a:t>
            </a:r>
            <a:r>
              <a:rPr lang="en-GB" sz="3000" dirty="0" err="1" smtClean="0">
                <a:solidFill>
                  <a:schemeClr val="bg1"/>
                </a:solidFill>
              </a:rPr>
              <a:t>Ontologi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57200" y="2114550"/>
            <a:ext cx="9601200" cy="18288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190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Bayu Santoso (G64134017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rtl="0">
              <a:spcBef>
                <a:spcPts val="0"/>
              </a:spcBef>
              <a:buNone/>
            </a:pPr>
            <a:endParaRPr lang="en-GB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GB" sz="2400" b="1" dirty="0" err="1" smtClean="0">
                <a:solidFill>
                  <a:schemeClr val="bg1">
                    <a:lumMod val="95000"/>
                  </a:schemeClr>
                </a:solidFill>
              </a:rPr>
              <a:t>Dibimbing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b="1" dirty="0" err="1" smtClean="0">
                <a:solidFill>
                  <a:schemeClr val="bg1">
                    <a:lumMod val="95000"/>
                  </a:schemeClr>
                </a:solidFill>
              </a:rPr>
              <a:t>Oleh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Dr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Yeni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Herdiyeni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SSi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MKom</a:t>
            </a:r>
            <a:endParaRPr lang="en-GB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Rumusan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Masalah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 smtClean="0"/>
              <a:t>Bagaimana</a:t>
            </a:r>
            <a:r>
              <a:rPr lang="en-US" sz="2800" dirty="0" smtClean="0"/>
              <a:t> </a:t>
            </a:r>
            <a:r>
              <a:rPr lang="en-US" sz="2800" dirty="0" err="1"/>
              <a:t>membangun</a:t>
            </a:r>
            <a:r>
              <a:rPr lang="en-US" sz="2800" dirty="0"/>
              <a:t> </a:t>
            </a:r>
            <a:r>
              <a:rPr lang="en-US" sz="2800" i="1" dirty="0" smtClean="0"/>
              <a:t>biodiversity informatics</a:t>
            </a:r>
            <a:r>
              <a:rPr lang="en-US" sz="2800" dirty="0" smtClean="0"/>
              <a:t> </a:t>
            </a:r>
            <a:r>
              <a:rPr lang="en-US" sz="2800" dirty="0"/>
              <a:t>yang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ontologi</a:t>
            </a:r>
            <a:r>
              <a:rPr lang="en-US" sz="2800" dirty="0"/>
              <a:t> </a:t>
            </a:r>
            <a:r>
              <a:rPr lang="en-US" sz="2800" dirty="0" smtClean="0"/>
              <a:t>gen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69243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Tujuan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Membangun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i="1" dirty="0"/>
              <a:t>Biodiversity Informatics</a:t>
            </a:r>
            <a:r>
              <a:rPr lang="en-GB" sz="2400" dirty="0"/>
              <a:t> </a:t>
            </a:r>
            <a:r>
              <a:rPr lang="en-GB" sz="2400" dirty="0" err="1"/>
              <a:t>tumbuhan</a:t>
            </a:r>
            <a:r>
              <a:rPr lang="en-GB" sz="2400" dirty="0"/>
              <a:t> </a:t>
            </a:r>
            <a:r>
              <a:rPr lang="en-GB" sz="2400" dirty="0" err="1"/>
              <a:t>menggunakan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gen.</a:t>
            </a:r>
            <a:endParaRPr lang="en-US" sz="24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Menerapkan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inferensi</a:t>
            </a:r>
            <a:r>
              <a:rPr lang="en-GB" sz="2400" dirty="0"/>
              <a:t> </a:t>
            </a:r>
            <a:r>
              <a:rPr lang="en-GB" sz="2400" dirty="0" err="1"/>
              <a:t>pengetahuan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 </a:t>
            </a:r>
            <a:r>
              <a:rPr lang="en-GB" sz="2400" dirty="0" err="1"/>
              <a:t>untuk</a:t>
            </a:r>
            <a:r>
              <a:rPr lang="en-GB" sz="2400" dirty="0"/>
              <a:t> </a:t>
            </a:r>
            <a:r>
              <a:rPr lang="en-GB" sz="2400" dirty="0" err="1"/>
              <a:t>mengembalikan</a:t>
            </a:r>
            <a:r>
              <a:rPr lang="en-GB" sz="2400" dirty="0"/>
              <a:t> </a:t>
            </a:r>
            <a:r>
              <a:rPr lang="en-GB" sz="2400" dirty="0" err="1"/>
              <a:t>informasi</a:t>
            </a:r>
            <a:r>
              <a:rPr lang="en-GB" sz="2400" dirty="0"/>
              <a:t> </a:t>
            </a:r>
            <a:r>
              <a:rPr lang="en-GB" sz="2400" dirty="0" err="1"/>
              <a:t>berupa</a:t>
            </a:r>
            <a:r>
              <a:rPr lang="en-GB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</a:t>
            </a:r>
            <a:r>
              <a:rPr lang="en-US" sz="2400" i="1" dirty="0" smtClean="0"/>
              <a:t>Components </a:t>
            </a:r>
            <a:r>
              <a:rPr lang="en-GB" sz="2400" dirty="0" smtClean="0"/>
              <a:t>yang </a:t>
            </a:r>
            <a:r>
              <a:rPr lang="en-GB" sz="2400" dirty="0" err="1"/>
              <a:t>terdapat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tanaman</a:t>
            </a:r>
            <a:r>
              <a:rPr lang="en-GB" sz="2400" dirty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Manfaat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embantu</a:t>
            </a:r>
            <a:r>
              <a:rPr lang="en-US" sz="2400" dirty="0" smtClean="0"/>
              <a:t> </a:t>
            </a:r>
            <a:r>
              <a:rPr lang="en-US" sz="2400" dirty="0"/>
              <a:t>proses </a:t>
            </a:r>
            <a:r>
              <a:rPr lang="en-US" sz="2400" dirty="0" err="1"/>
              <a:t>dokumentasi</a:t>
            </a:r>
            <a:r>
              <a:rPr lang="en-US" sz="2400" dirty="0"/>
              <a:t> data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keanekaragaman</a:t>
            </a:r>
            <a:r>
              <a:rPr lang="en-US" sz="2400" dirty="0"/>
              <a:t> </a:t>
            </a:r>
            <a:r>
              <a:rPr lang="en-US" sz="2400" dirty="0" err="1"/>
              <a:t>hayati</a:t>
            </a:r>
            <a:r>
              <a:rPr lang="en-US" sz="2400" dirty="0"/>
              <a:t> </a:t>
            </a:r>
            <a:r>
              <a:rPr lang="en-US" sz="2400" dirty="0" err="1" smtClean="0"/>
              <a:t>tumbuhan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elakukan</a:t>
            </a:r>
            <a:r>
              <a:rPr lang="en-US" sz="2400" dirty="0" smtClean="0"/>
              <a:t> </a:t>
            </a:r>
            <a:r>
              <a:rPr lang="en-US" sz="2400" dirty="0" err="1"/>
              <a:t>inferensi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detail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Components</a:t>
            </a:r>
            <a:r>
              <a:rPr lang="en-US" sz="2400" dirty="0" smtClean="0"/>
              <a:t> </a:t>
            </a:r>
            <a:r>
              <a:rPr lang="en-US" sz="2400" dirty="0" err="1" smtClean="0"/>
              <a:t>tumbuhan</a:t>
            </a:r>
            <a:endParaRPr sz="2400"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chemeClr val="bg1"/>
                </a:solidFill>
              </a:rPr>
              <a:t>Ruang Lingkup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/>
              <a:t>Ontologi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situs</a:t>
            </a:r>
            <a:r>
              <a:rPr lang="en-US" sz="2400" dirty="0"/>
              <a:t> geneontology.org</a:t>
            </a:r>
            <a:r>
              <a:rPr lang="en-US" sz="2400" dirty="0" smtClean="0"/>
              <a:t>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 smtClean="0"/>
              <a:t>Membangun</a:t>
            </a:r>
            <a:r>
              <a:rPr lang="en-US" sz="2400" dirty="0" smtClean="0"/>
              <a:t> </a:t>
            </a:r>
            <a:r>
              <a:rPr lang="en-US" sz="2400" i="1" dirty="0" smtClean="0"/>
              <a:t>biodiversity informatics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level </a:t>
            </a:r>
            <a:r>
              <a:rPr lang="en-US" sz="2400" dirty="0" err="1" smtClean="0"/>
              <a:t>genetik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13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Metode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066800"/>
          </a:xfrm>
        </p:spPr>
        <p:txBody>
          <a:bodyPr/>
          <a:lstStyle/>
          <a:p>
            <a:r>
              <a:rPr lang="en-US" sz="1800" i="1" dirty="0"/>
              <a:t>Semantic Web Object Oriented Design </a:t>
            </a:r>
            <a:r>
              <a:rPr lang="en-US" sz="1800" i="1" dirty="0" smtClean="0"/>
              <a:t>Methodology</a:t>
            </a:r>
            <a:r>
              <a:rPr lang="en-US" sz="1800" b="1" i="1" dirty="0" smtClean="0"/>
              <a:t> </a:t>
            </a:r>
            <a:r>
              <a:rPr lang="en-US" sz="1800" b="1" dirty="0" smtClean="0"/>
              <a:t>(</a:t>
            </a:r>
            <a:r>
              <a:rPr lang="en-US" sz="1800" dirty="0" smtClean="0"/>
              <a:t>SW-OODM) </a:t>
            </a:r>
            <a:r>
              <a:rPr lang="en-US" sz="1800" dirty="0" err="1"/>
              <a:t>meliputi</a:t>
            </a:r>
            <a:r>
              <a:rPr lang="en-US" sz="1800" dirty="0"/>
              <a:t> </a:t>
            </a:r>
            <a:r>
              <a:rPr lang="en-US" sz="1800" dirty="0" err="1"/>
              <a:t>aktivitas</a:t>
            </a:r>
            <a:r>
              <a:rPr lang="en-US" sz="1800" dirty="0"/>
              <a:t> yang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memformulasikan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mendeskripsikan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dimengerti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maupun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manusia</a:t>
            </a:r>
            <a:r>
              <a:rPr lang="en-US" sz="1800" dirty="0"/>
              <a:t> (</a:t>
            </a:r>
            <a:r>
              <a:rPr lang="en-US" sz="1800" dirty="0" err="1"/>
              <a:t>Farooq</a:t>
            </a:r>
            <a:r>
              <a:rPr lang="en-US" sz="1800" dirty="0"/>
              <a:t> </a:t>
            </a:r>
            <a:r>
              <a:rPr lang="en-US" sz="1800" i="1" dirty="0"/>
              <a:t>et al.</a:t>
            </a:r>
            <a:r>
              <a:rPr lang="en-US" sz="1800" dirty="0"/>
              <a:t> 2010)</a:t>
            </a:r>
          </a:p>
        </p:txBody>
      </p:sp>
      <p:sp>
        <p:nvSpPr>
          <p:cNvPr id="11" name="Oval 10"/>
          <p:cNvSpPr/>
          <p:nvPr/>
        </p:nvSpPr>
        <p:spPr>
          <a:xfrm>
            <a:off x="381000" y="2647950"/>
            <a:ext cx="1981200" cy="198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Fase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Analisis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581400" y="2647950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Fase</a:t>
            </a:r>
            <a:endParaRPr lang="en-US" b="1" dirty="0" smtClean="0"/>
          </a:p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Desain</a:t>
            </a:r>
            <a:endParaRPr lang="en-US" sz="1050" b="1" dirty="0"/>
          </a:p>
        </p:txBody>
      </p:sp>
      <p:sp>
        <p:nvSpPr>
          <p:cNvPr id="13" name="Oval 12"/>
          <p:cNvSpPr/>
          <p:nvPr/>
        </p:nvSpPr>
        <p:spPr>
          <a:xfrm>
            <a:off x="6477000" y="2647950"/>
            <a:ext cx="1981200" cy="1981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Evaluasi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11" idx="6"/>
            <a:endCxn id="12" idx="2"/>
          </p:cNvCxnSpPr>
          <p:nvPr/>
        </p:nvCxnSpPr>
        <p:spPr>
          <a:xfrm>
            <a:off x="2362200" y="363855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13" idx="2"/>
          </p:cNvCxnSpPr>
          <p:nvPr/>
        </p:nvCxnSpPr>
        <p:spPr>
          <a:xfrm>
            <a:off x="5562600" y="363855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305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14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Fase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Analisis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173355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657600" y="241935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096000" y="3333750"/>
            <a:ext cx="1905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cxnSp>
        <p:nvCxnSpPr>
          <p:cNvPr id="10" name="Elbow Connector 9"/>
          <p:cNvCxnSpPr>
            <a:stCxn id="6" idx="2"/>
            <a:endCxn id="8" idx="1"/>
          </p:cNvCxnSpPr>
          <p:nvPr/>
        </p:nvCxnSpPr>
        <p:spPr>
          <a:xfrm rot="16200000" flipH="1">
            <a:off x="2781300" y="1962150"/>
            <a:ext cx="266700" cy="1485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2"/>
            <a:endCxn id="9" idx="1"/>
          </p:cNvCxnSpPr>
          <p:nvPr/>
        </p:nvCxnSpPr>
        <p:spPr>
          <a:xfrm rot="16200000" flipH="1">
            <a:off x="5105400" y="2762250"/>
            <a:ext cx="495300" cy="1485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57667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Identifikasi</a:t>
            </a:r>
            <a:r>
              <a:rPr lang="en-GB" sz="2400" dirty="0" smtClean="0"/>
              <a:t> domain </a:t>
            </a:r>
            <a:r>
              <a:rPr lang="en-GB" sz="2400" dirty="0" err="1" smtClean="0"/>
              <a:t>pada</a:t>
            </a:r>
            <a:r>
              <a:rPr lang="en-GB" sz="2400" dirty="0" smtClean="0"/>
              <a:t> model </a:t>
            </a:r>
            <a:r>
              <a:rPr lang="en-GB" sz="2400" dirty="0" err="1" smtClean="0"/>
              <a:t>ontologi</a:t>
            </a:r>
            <a:endParaRPr lang="en-GB" sz="2400" dirty="0"/>
          </a:p>
        </p:txBody>
      </p:sp>
      <p:sp>
        <p:nvSpPr>
          <p:cNvPr id="2" name="Flowchart: Magnetic Disk 1"/>
          <p:cNvSpPr/>
          <p:nvPr/>
        </p:nvSpPr>
        <p:spPr>
          <a:xfrm>
            <a:off x="685800" y="2114550"/>
            <a:ext cx="1981200" cy="24384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Gen</a:t>
            </a:r>
          </a:p>
          <a:p>
            <a:pPr algn="ctr"/>
            <a:r>
              <a:rPr lang="en-US" sz="2400" b="1" dirty="0" smtClean="0"/>
              <a:t>Ontology</a:t>
            </a:r>
            <a:endParaRPr 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3962400" y="1962150"/>
            <a:ext cx="3200400" cy="609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Celluler</a:t>
            </a:r>
            <a:r>
              <a:rPr lang="en-US" b="1" dirty="0" smtClean="0"/>
              <a:t> Components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975100" y="3028950"/>
            <a:ext cx="32004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Molecular Functions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975100" y="4019550"/>
            <a:ext cx="32004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Biological Process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" idx="4"/>
            <a:endCxn id="3" idx="1"/>
          </p:cNvCxnSpPr>
          <p:nvPr/>
        </p:nvCxnSpPr>
        <p:spPr>
          <a:xfrm flipV="1">
            <a:off x="2667000" y="2266950"/>
            <a:ext cx="12954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4"/>
            <a:endCxn id="7" idx="1"/>
          </p:cNvCxnSpPr>
          <p:nvPr/>
        </p:nvCxnSpPr>
        <p:spPr>
          <a:xfrm>
            <a:off x="2667000" y="3333750"/>
            <a:ext cx="130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4"/>
            <a:endCxn id="8" idx="1"/>
          </p:cNvCxnSpPr>
          <p:nvPr/>
        </p:nvCxnSpPr>
        <p:spPr>
          <a:xfrm>
            <a:off x="2667000" y="3333750"/>
            <a:ext cx="13081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16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2" grpId="0" animBg="1"/>
      <p:bldP spid="3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838200" y="2813050"/>
            <a:ext cx="2362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62600" y="1873250"/>
            <a:ext cx="2362200" cy="990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subClass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62600" y="3848100"/>
            <a:ext cx="2362200" cy="990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subClass</a:t>
            </a:r>
            <a:endParaRPr lang="en-US" dirty="0"/>
          </a:p>
        </p:txBody>
      </p:sp>
      <p:cxnSp>
        <p:nvCxnSpPr>
          <p:cNvPr id="9" name="Elbow Connector 8"/>
          <p:cNvCxnSpPr>
            <a:stCxn id="2" idx="3"/>
            <a:endCxn id="6" idx="1"/>
          </p:cNvCxnSpPr>
          <p:nvPr/>
        </p:nvCxnSpPr>
        <p:spPr>
          <a:xfrm flipV="1">
            <a:off x="3200400" y="2368550"/>
            <a:ext cx="2362200" cy="9398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5200" y="2044700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Properti</a:t>
            </a:r>
            <a:endParaRPr lang="en-US" dirty="0"/>
          </a:p>
        </p:txBody>
      </p:sp>
      <p:cxnSp>
        <p:nvCxnSpPr>
          <p:cNvPr id="12" name="Elbow Connector 11"/>
          <p:cNvCxnSpPr>
            <a:stCxn id="2" idx="3"/>
            <a:endCxn id="7" idx="1"/>
          </p:cNvCxnSpPr>
          <p:nvPr/>
        </p:nvCxnSpPr>
        <p:spPr>
          <a:xfrm>
            <a:off x="3200400" y="3308350"/>
            <a:ext cx="2362200" cy="10350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92500" y="3800475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77200" y="4371975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17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Use Case</a:t>
            </a:r>
            <a:r>
              <a:rPr lang="en-US" sz="2400" dirty="0"/>
              <a:t> </a:t>
            </a:r>
            <a:r>
              <a:rPr lang="en-US" sz="2400" dirty="0" smtClean="0"/>
              <a:t>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Activity 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Class 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Sequence Diagram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18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Fase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dirty="0" err="1">
                <a:solidFill>
                  <a:schemeClr val="bg1"/>
                </a:solidFill>
              </a:rPr>
              <a:t>Desain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4620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Parsing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514600" y="218440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838700" y="3022600"/>
            <a:ext cx="1905000" cy="838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086600" y="4019550"/>
            <a:ext cx="1905000" cy="838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Desain</a:t>
            </a:r>
            <a:r>
              <a:rPr lang="en-US" b="1" dirty="0" smtClean="0"/>
              <a:t> User Interface</a:t>
            </a:r>
            <a:endParaRPr lang="en-US" b="1" dirty="0"/>
          </a:p>
        </p:txBody>
      </p:sp>
      <p:cxnSp>
        <p:nvCxnSpPr>
          <p:cNvPr id="3" name="Elbow Connector 2"/>
          <p:cNvCxnSpPr>
            <a:stCxn id="6" idx="2"/>
            <a:endCxn id="7" idx="1"/>
          </p:cNvCxnSpPr>
          <p:nvPr/>
        </p:nvCxnSpPr>
        <p:spPr>
          <a:xfrm rot="16200000" flipH="1">
            <a:off x="1638300" y="1727200"/>
            <a:ext cx="419100" cy="1333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8" idx="1"/>
          </p:cNvCxnSpPr>
          <p:nvPr/>
        </p:nvCxnSpPr>
        <p:spPr>
          <a:xfrm rot="16200000" flipH="1">
            <a:off x="3943350" y="2546350"/>
            <a:ext cx="419100" cy="13716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2"/>
            <a:endCxn id="9" idx="1"/>
          </p:cNvCxnSpPr>
          <p:nvPr/>
        </p:nvCxnSpPr>
        <p:spPr>
          <a:xfrm rot="16200000" flipH="1">
            <a:off x="6149975" y="3502025"/>
            <a:ext cx="577850" cy="12954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800" y="439420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19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Latar</a:t>
            </a:r>
            <a:r>
              <a:rPr lang="en-GB" sz="2800" dirty="0"/>
              <a:t> </a:t>
            </a:r>
            <a:r>
              <a:rPr lang="en-GB" sz="2800" dirty="0" err="1"/>
              <a:t>Belakang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Tujuan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Manfaat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Ruang</a:t>
            </a:r>
            <a:r>
              <a:rPr lang="en-GB" sz="2800" dirty="0"/>
              <a:t> </a:t>
            </a:r>
            <a:r>
              <a:rPr lang="en-GB" sz="2800" dirty="0" err="1"/>
              <a:t>Lingkup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Metode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Lingkungan</a:t>
            </a:r>
            <a:r>
              <a:rPr lang="en-GB" sz="2800" dirty="0"/>
              <a:t> </a:t>
            </a:r>
            <a:r>
              <a:rPr lang="en-GB" sz="2800" dirty="0" err="1"/>
              <a:t>Pengembangan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 smtClean="0"/>
              <a:t>Hasil</a:t>
            </a:r>
            <a:r>
              <a:rPr lang="en-GB" sz="2800" dirty="0" smtClean="0"/>
              <a:t> </a:t>
            </a:r>
            <a:r>
              <a:rPr lang="en-GB" sz="2800" dirty="0" err="1" smtClean="0"/>
              <a:t>dan</a:t>
            </a:r>
            <a:r>
              <a:rPr lang="en-GB" sz="2800" dirty="0" smtClean="0"/>
              <a:t> </a:t>
            </a:r>
            <a:r>
              <a:rPr lang="en-GB" sz="2800" dirty="0" err="1" smtClean="0"/>
              <a:t>Pembahasan</a:t>
            </a:r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Parsing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2" idx="6"/>
            <a:endCxn id="16" idx="2"/>
          </p:cNvCxnSpPr>
          <p:nvPr/>
        </p:nvCxnSpPr>
        <p:spPr>
          <a:xfrm>
            <a:off x="1371600" y="2184004"/>
            <a:ext cx="1104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04800" y="1707754"/>
            <a:ext cx="3238500" cy="952500"/>
            <a:chOff x="762000" y="2038350"/>
            <a:chExt cx="3238500" cy="952500"/>
          </a:xfrm>
        </p:grpSpPr>
        <p:sp>
          <p:nvSpPr>
            <p:cNvPr id="2" name="Oval 1"/>
            <p:cNvSpPr/>
            <p:nvPr/>
          </p:nvSpPr>
          <p:spPr>
            <a:xfrm>
              <a:off x="762000" y="2038350"/>
              <a:ext cx="1066800" cy="9525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Subyek</a:t>
              </a:r>
              <a:endParaRPr lang="en-US" sz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933700" y="2038350"/>
              <a:ext cx="1066800" cy="9525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Obyek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5000" y="2495550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Predikat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9191" y="3371978"/>
            <a:ext cx="3254663" cy="1031421"/>
            <a:chOff x="609600" y="2760890"/>
            <a:chExt cx="3254663" cy="1031421"/>
          </a:xfrm>
        </p:grpSpPr>
        <p:grpSp>
          <p:nvGrpSpPr>
            <p:cNvPr id="26" name="Group 25"/>
            <p:cNvGrpSpPr/>
            <p:nvPr/>
          </p:nvGrpSpPr>
          <p:grpSpPr>
            <a:xfrm>
              <a:off x="609600" y="2760890"/>
              <a:ext cx="3254663" cy="1031421"/>
              <a:chOff x="762000" y="1998890"/>
              <a:chExt cx="3254663" cy="103142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62000" y="2038350"/>
                <a:ext cx="1066800" cy="9525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 smtClean="0"/>
                  <a:t>Budi</a:t>
                </a:r>
                <a:endParaRPr lang="en-US" sz="12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917538" y="1998890"/>
                <a:ext cx="1099125" cy="1031421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err="1" smtClean="0"/>
                  <a:t>Buku</a:t>
                </a:r>
                <a:endParaRPr lang="en-US" sz="9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905000" y="2495550"/>
                <a:ext cx="9701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membaca</a:t>
                </a:r>
                <a:endParaRPr lang="en-US" dirty="0"/>
              </a:p>
            </p:txBody>
          </p:sp>
        </p:grpSp>
        <p:cxnSp>
          <p:nvCxnSpPr>
            <p:cNvPr id="30" name="Straight Arrow Connector 29"/>
            <p:cNvCxnSpPr>
              <a:stCxn id="27" idx="6"/>
              <a:endCxn id="28" idx="2"/>
            </p:cNvCxnSpPr>
            <p:nvPr/>
          </p:nvCxnSpPr>
          <p:spPr>
            <a:xfrm>
              <a:off x="1676400" y="3276600"/>
              <a:ext cx="1088738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219691" y="1809750"/>
            <a:ext cx="4743209" cy="2974777"/>
            <a:chOff x="3219691" y="1809750"/>
            <a:chExt cx="4743209" cy="2974777"/>
          </a:xfrm>
        </p:grpSpPr>
        <p:grpSp>
          <p:nvGrpSpPr>
            <p:cNvPr id="52" name="Group 51"/>
            <p:cNvGrpSpPr/>
            <p:nvPr/>
          </p:nvGrpSpPr>
          <p:grpSpPr>
            <a:xfrm>
              <a:off x="4724400" y="1809750"/>
              <a:ext cx="2908300" cy="917377"/>
              <a:chOff x="4724400" y="1809750"/>
              <a:chExt cx="2908300" cy="917377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24400" y="1809750"/>
                <a:ext cx="2895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Subyek</a:t>
                </a:r>
                <a:r>
                  <a:rPr lang="en-US" dirty="0" smtClean="0"/>
                  <a:t> : URI / Blank Node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724400" y="2117527"/>
                <a:ext cx="2895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Predikat</a:t>
                </a:r>
                <a:r>
                  <a:rPr lang="en-US" dirty="0" smtClean="0"/>
                  <a:t>: URI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737100" y="2419350"/>
                <a:ext cx="2895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Obyek</a:t>
                </a:r>
                <a:r>
                  <a:rPr lang="en-US" dirty="0" smtClean="0"/>
                  <a:t>: URI / Literal / Blank Node</a:t>
                </a:r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724400" y="3333750"/>
              <a:ext cx="3238500" cy="952500"/>
              <a:chOff x="609600" y="2800350"/>
              <a:chExt cx="3238500" cy="95250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09600" y="2800350"/>
                <a:ext cx="3238500" cy="952500"/>
                <a:chOff x="762000" y="2038350"/>
                <a:chExt cx="3238500" cy="95250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62000" y="2038350"/>
                  <a:ext cx="1066800" cy="9525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/>
                    <a:t>Budi</a:t>
                  </a:r>
                  <a:endParaRPr lang="en-US" sz="1200" dirty="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933700" y="2038350"/>
                  <a:ext cx="1066800" cy="9525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err="1" smtClean="0"/>
                    <a:t>Buku</a:t>
                  </a:r>
                  <a:endParaRPr lang="en-US" sz="16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905000" y="2495550"/>
                  <a:ext cx="97013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membaca</a:t>
                  </a:r>
                  <a:endParaRPr lang="en-US" dirty="0"/>
                </a:p>
              </p:txBody>
            </p:sp>
          </p:grpSp>
          <p:cxnSp>
            <p:nvCxnSpPr>
              <p:cNvPr id="39" name="Straight Arrow Connector 38"/>
              <p:cNvCxnSpPr>
                <a:stCxn id="40" idx="6"/>
                <a:endCxn id="41" idx="2"/>
              </p:cNvCxnSpPr>
              <p:nvPr/>
            </p:nvCxnSpPr>
            <p:spPr>
              <a:xfrm>
                <a:off x="1676400" y="3276600"/>
                <a:ext cx="11049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3219691" y="2915046"/>
              <a:ext cx="2523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www.example.com/membaca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91863" y="4476750"/>
              <a:ext cx="2523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www.example.com/membaca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0" idx="1"/>
              <a:endCxn id="46" idx="2"/>
            </p:cNvCxnSpPr>
            <p:nvPr/>
          </p:nvCxnSpPr>
          <p:spPr>
            <a:xfrm flipH="1" flipV="1">
              <a:off x="4481415" y="3222823"/>
              <a:ext cx="399214" cy="2504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2" idx="2"/>
              <a:endCxn id="50" idx="0"/>
            </p:cNvCxnSpPr>
            <p:nvPr/>
          </p:nvCxnSpPr>
          <p:spPr>
            <a:xfrm flipH="1">
              <a:off x="6053587" y="4098727"/>
              <a:ext cx="298882" cy="3780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20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/>
              <a:t>P</a:t>
            </a:r>
            <a:r>
              <a:rPr lang="en-US" sz="2400" dirty="0" err="1" smtClean="0"/>
              <a:t>embuatan</a:t>
            </a:r>
            <a:r>
              <a:rPr lang="en-US" sz="2400" dirty="0" smtClean="0"/>
              <a:t> </a:t>
            </a:r>
            <a:r>
              <a:rPr lang="en-US" sz="2400" i="1" dirty="0"/>
              <a:t>query</a:t>
            </a:r>
            <a:r>
              <a:rPr lang="en-US" sz="2400" dirty="0"/>
              <a:t> SPARQL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 smtClean="0"/>
              <a:t>ontologi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smtClean="0"/>
              <a:t>apache </a:t>
            </a:r>
            <a:r>
              <a:rPr lang="en-US" sz="2400" dirty="0" err="1" smtClean="0"/>
              <a:t>jena</a:t>
            </a:r>
            <a:r>
              <a:rPr lang="en-US" sz="2400" dirty="0" smtClean="0"/>
              <a:t> </a:t>
            </a:r>
            <a:r>
              <a:rPr lang="en-US" sz="2400" dirty="0" err="1" smtClean="0"/>
              <a:t>fuseki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9600" y="2710755"/>
            <a:ext cx="373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PREFIX</a:t>
            </a:r>
            <a:r>
              <a:rPr lang="en-US" dirty="0"/>
              <a:t> ex: &lt;http://www.example.com/&gt;</a:t>
            </a:r>
            <a:br>
              <a:rPr lang="en-US" dirty="0"/>
            </a:br>
            <a:r>
              <a:rPr lang="en-US" b="1" dirty="0"/>
              <a:t>SELECT</a:t>
            </a:r>
            <a:r>
              <a:rPr lang="en-US" dirty="0"/>
              <a:t> ?</a:t>
            </a:r>
            <a:r>
              <a:rPr lang="en-US" dirty="0" err="1"/>
              <a:t>subjek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WHERE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?</a:t>
            </a: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rdf:type</a:t>
            </a:r>
            <a:r>
              <a:rPr lang="en-US" dirty="0"/>
              <a:t> ex: </a:t>
            </a:r>
            <a:r>
              <a:rPr lang="en-US" dirty="0" err="1"/>
              <a:t>tumbuhan</a:t>
            </a:r>
            <a:r>
              <a:rPr lang="en-US" dirty="0"/>
              <a:t> .</a:t>
            </a:r>
            <a:br>
              <a:rPr lang="en-US" dirty="0"/>
            </a:br>
            <a:r>
              <a:rPr lang="en-US" dirty="0"/>
              <a:t>?</a:t>
            </a:r>
            <a:r>
              <a:rPr lang="en-US" dirty="0" err="1"/>
              <a:t>subjek</a:t>
            </a:r>
            <a:r>
              <a:rPr lang="en-US" dirty="0"/>
              <a:t> ?</a:t>
            </a:r>
            <a:r>
              <a:rPr lang="en-US" dirty="0" err="1"/>
              <a:t>prediket</a:t>
            </a:r>
            <a:r>
              <a:rPr lang="en-US" dirty="0"/>
              <a:t> ?</a:t>
            </a:r>
            <a:r>
              <a:rPr lang="en-US" dirty="0" err="1"/>
              <a:t>objek</a:t>
            </a:r>
            <a:r>
              <a:rPr lang="en-US" dirty="0"/>
              <a:t> .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21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 err="1"/>
              <a:t>M</a:t>
            </a:r>
            <a:r>
              <a:rPr lang="en-US" sz="2800" dirty="0" err="1" smtClean="0"/>
              <a:t>embuat</a:t>
            </a:r>
            <a:r>
              <a:rPr lang="en-US" sz="2800" dirty="0" smtClean="0"/>
              <a:t> </a:t>
            </a:r>
            <a:r>
              <a:rPr lang="en-US" sz="2800" dirty="0" err="1"/>
              <a:t>fungsi-fungsi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memanfaatkan</a:t>
            </a:r>
            <a:r>
              <a:rPr lang="en-US" sz="2800" dirty="0"/>
              <a:t> </a:t>
            </a:r>
            <a:r>
              <a:rPr lang="en-US" sz="2800" i="1" dirty="0" smtClean="0"/>
              <a:t>query SPARQL</a:t>
            </a:r>
            <a:endParaRPr sz="2800" dirty="0"/>
          </a:p>
        </p:txBody>
      </p:sp>
      <p:pic>
        <p:nvPicPr>
          <p:cNvPr id="5" name="Picture 2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4851"/>
            <a:ext cx="1476464" cy="14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flask.pocoo.org/static/logo/fla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10723"/>
            <a:ext cx="2036890" cy="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avatars0.githubusercontent.com/u/140184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36187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81000" y="2748049"/>
            <a:ext cx="1600200" cy="11224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dirty="0" smtClean="0"/>
              <a:t>SPARQL</a:t>
            </a:r>
            <a:endParaRPr lang="en-US" sz="1800" b="1" dirty="0"/>
          </a:p>
        </p:txBody>
      </p:sp>
      <p:sp>
        <p:nvSpPr>
          <p:cNvPr id="3" name="Plus 2"/>
          <p:cNvSpPr/>
          <p:nvPr/>
        </p:nvSpPr>
        <p:spPr>
          <a:xfrm>
            <a:off x="1981200" y="3003816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3810000" y="2991382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5676900" y="2991382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22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2" grpId="0" animBg="1"/>
      <p:bldP spid="3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Desain</a:t>
            </a:r>
            <a:r>
              <a:rPr lang="en-GB" dirty="0">
                <a:solidFill>
                  <a:schemeClr val="bg1"/>
                </a:solidFill>
              </a:rPr>
              <a:t> User Interface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/>
              <a:t>desain</a:t>
            </a:r>
            <a:r>
              <a:rPr lang="en-US" sz="2400" dirty="0"/>
              <a:t> </a:t>
            </a:r>
            <a:r>
              <a:rPr lang="en-US" sz="2400" i="1" dirty="0"/>
              <a:t>user</a:t>
            </a:r>
            <a:r>
              <a:rPr lang="en-US" sz="2400" dirty="0"/>
              <a:t> </a:t>
            </a:r>
            <a:r>
              <a:rPr lang="en-US" sz="2400" i="1" dirty="0"/>
              <a:t>interface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halaman</a:t>
            </a:r>
            <a:r>
              <a:rPr lang="en-US" sz="2400" dirty="0" smtClean="0"/>
              <a:t> </a:t>
            </a:r>
            <a:r>
              <a:rPr lang="en-US" sz="2400" dirty="0"/>
              <a:t>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i="1" dirty="0"/>
              <a:t>user</a:t>
            </a:r>
            <a:endParaRPr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1143000" y="2647950"/>
            <a:ext cx="17526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HTML</a:t>
            </a:r>
            <a:endParaRPr lang="en-US" sz="1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2647950"/>
            <a:ext cx="1752600" cy="175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CSS</a:t>
            </a:r>
            <a:endParaRPr lang="en-US" sz="1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943600" y="2647950"/>
            <a:ext cx="1752600" cy="1752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/>
              <a:t>Javascript</a:t>
            </a:r>
            <a:endParaRPr lang="en-US" sz="1800" b="1" dirty="0"/>
          </a:p>
        </p:txBody>
      </p:sp>
      <p:sp>
        <p:nvSpPr>
          <p:cNvPr id="9" name="Rectangle 8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23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Evaluasi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i="1" dirty="0"/>
              <a:t>black </a:t>
            </a:r>
            <a:r>
              <a:rPr lang="en-US" sz="2400" i="1" dirty="0" smtClean="0"/>
              <a:t>box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menguji</a:t>
            </a:r>
            <a:r>
              <a:rPr lang="en-US" sz="2400" dirty="0"/>
              <a:t> </a:t>
            </a:r>
            <a:r>
              <a:rPr lang="en-US" sz="2400" dirty="0" err="1"/>
              <a:t>kesesuaian</a:t>
            </a:r>
            <a:r>
              <a:rPr lang="en-US" sz="2400" dirty="0"/>
              <a:t>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i="1" dirty="0" smtClean="0"/>
              <a:t>keyword yang </a:t>
            </a:r>
            <a:r>
              <a:rPr lang="en-US" sz="2400" i="1" dirty="0" err="1" smtClean="0"/>
              <a:t>diberikan</a:t>
            </a:r>
            <a:endParaRPr lang="en-US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24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Lingkungan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Pengembangan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buFont typeface="Arial" pitchFamily="34" charset="0"/>
              <a:buChar char="•"/>
            </a:pPr>
            <a:r>
              <a:rPr lang="en-GB" sz="1800" dirty="0" err="1" smtClean="0"/>
              <a:t>Prosesor</a:t>
            </a:r>
            <a:r>
              <a:rPr lang="en-GB" sz="1800" dirty="0" smtClean="0"/>
              <a:t> </a:t>
            </a:r>
            <a:r>
              <a:rPr lang="en-GB" sz="1800" dirty="0"/>
              <a:t>Intel Core i7 4500U 1,8 GHz</a:t>
            </a:r>
            <a:endParaRPr lang="en-US" sz="1800" dirty="0"/>
          </a:p>
          <a:p>
            <a:pPr marL="228600" lvl="0" indent="-228600">
              <a:buFont typeface="Arial" pitchFamily="34" charset="0"/>
              <a:buChar char="•"/>
            </a:pPr>
            <a:r>
              <a:rPr lang="en-GB" sz="1800" dirty="0" err="1"/>
              <a:t>Memori</a:t>
            </a:r>
            <a:r>
              <a:rPr lang="en-GB" sz="1800" dirty="0"/>
              <a:t> 12 </a:t>
            </a:r>
            <a:r>
              <a:rPr lang="en-GB" sz="1800" dirty="0" smtClean="0"/>
              <a:t>GB</a:t>
            </a:r>
          </a:p>
          <a:p>
            <a:pPr lvl="0"/>
            <a:endParaRPr lang="en-US" sz="1800" dirty="0"/>
          </a:p>
          <a:p>
            <a:pPr lvl="0"/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50" name="Picture 2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32" y="2190839"/>
            <a:ext cx="1476464" cy="14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lask.pocoo.org/static/logo/fla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89" y="2544851"/>
            <a:ext cx="2036890" cy="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0.githubusercontent.com/u/140184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37" y="2355982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bigtweak.com/image/cache/data/software/windows-7-logo-500x5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5703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25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Hasil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dan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Pembahasan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n-US" sz="1800" dirty="0"/>
          </a:p>
          <a:p>
            <a:pPr lvl="0"/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26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>
            <a:off x="381000" y="1809750"/>
            <a:ext cx="1981200" cy="198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Fase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Analisis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581400" y="1809750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Fase</a:t>
            </a:r>
            <a:endParaRPr lang="en-US" b="1" dirty="0" smtClean="0"/>
          </a:p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Desain</a:t>
            </a:r>
            <a:endParaRPr lang="en-US" sz="1050" b="1" dirty="0"/>
          </a:p>
        </p:txBody>
      </p:sp>
      <p:sp>
        <p:nvSpPr>
          <p:cNvPr id="13" name="Oval 12"/>
          <p:cNvSpPr/>
          <p:nvPr/>
        </p:nvSpPr>
        <p:spPr>
          <a:xfrm>
            <a:off x="6477000" y="1809750"/>
            <a:ext cx="1981200" cy="1981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Evaluasi</a:t>
            </a:r>
            <a:endParaRPr lang="en-US" b="1" dirty="0"/>
          </a:p>
        </p:txBody>
      </p:sp>
      <p:cxnSp>
        <p:nvCxnSpPr>
          <p:cNvPr id="14" name="Straight Arrow Connector 13"/>
          <p:cNvCxnSpPr>
            <a:stCxn id="10" idx="6"/>
            <a:endCxn id="12" idx="2"/>
          </p:cNvCxnSpPr>
          <p:nvPr/>
        </p:nvCxnSpPr>
        <p:spPr>
          <a:xfrm>
            <a:off x="2362200" y="280035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6"/>
            <a:endCxn id="13" idx="2"/>
          </p:cNvCxnSpPr>
          <p:nvPr/>
        </p:nvCxnSpPr>
        <p:spPr>
          <a:xfrm>
            <a:off x="5562600" y="280035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4789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GB" sz="2400" dirty="0"/>
          </a:p>
        </p:txBody>
      </p:sp>
      <p:sp>
        <p:nvSpPr>
          <p:cNvPr id="2" name="Flowchart: Magnetic Disk 1"/>
          <p:cNvSpPr/>
          <p:nvPr/>
        </p:nvSpPr>
        <p:spPr>
          <a:xfrm>
            <a:off x="685800" y="1885950"/>
            <a:ext cx="1981200" cy="24384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Gen</a:t>
            </a:r>
          </a:p>
          <a:p>
            <a:pPr algn="ctr"/>
            <a:r>
              <a:rPr lang="en-US" sz="2400" b="1" dirty="0" smtClean="0"/>
              <a:t>Ontology</a:t>
            </a:r>
            <a:endParaRPr 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3962400" y="1733550"/>
            <a:ext cx="3200400" cy="609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Celluler</a:t>
            </a:r>
            <a:r>
              <a:rPr lang="en-US" b="1" dirty="0" smtClean="0"/>
              <a:t> Components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975100" y="2800350"/>
            <a:ext cx="32004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Molecular Functions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975100" y="3790950"/>
            <a:ext cx="32004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Biological Process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" idx="4"/>
            <a:endCxn id="3" idx="1"/>
          </p:cNvCxnSpPr>
          <p:nvPr/>
        </p:nvCxnSpPr>
        <p:spPr>
          <a:xfrm flipV="1">
            <a:off x="2667000" y="2038350"/>
            <a:ext cx="12954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4"/>
            <a:endCxn id="7" idx="1"/>
          </p:cNvCxnSpPr>
          <p:nvPr/>
        </p:nvCxnSpPr>
        <p:spPr>
          <a:xfrm>
            <a:off x="2667000" y="3105150"/>
            <a:ext cx="130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4"/>
            <a:endCxn id="8" idx="1"/>
          </p:cNvCxnSpPr>
          <p:nvPr/>
        </p:nvCxnSpPr>
        <p:spPr>
          <a:xfrm>
            <a:off x="2667000" y="3105150"/>
            <a:ext cx="13081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801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2" grpId="0" animBg="1"/>
      <p:bldP spid="3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Relasi</a:t>
            </a:r>
            <a:r>
              <a:rPr lang="en-GB" sz="2400" dirty="0" smtClean="0"/>
              <a:t> </a:t>
            </a:r>
            <a:r>
              <a:rPr lang="en-GB" sz="2400" dirty="0" err="1" smtClean="0"/>
              <a:t>is_a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28</a:t>
            </a:r>
            <a:endParaRPr 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901492"/>
              </p:ext>
            </p:extLst>
          </p:nvPr>
        </p:nvGraphicFramePr>
        <p:xfrm>
          <a:off x="2286000" y="1885950"/>
          <a:ext cx="4191000" cy="1221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5" imgW="2803336" imgH="820868" progId="Visio.Drawing.11">
                  <p:embed/>
                </p:oleObj>
              </mc:Choice>
              <mc:Fallback>
                <p:oleObj name="Visio" r:id="rId5" imgW="2803336" imgH="82086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885950"/>
                        <a:ext cx="4191000" cy="12217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785332"/>
              </p:ext>
            </p:extLst>
          </p:nvPr>
        </p:nvGraphicFramePr>
        <p:xfrm>
          <a:off x="1232170" y="3390900"/>
          <a:ext cx="6083030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7" imgW="4259397" imgH="892940" progId="Visio.Drawing.11">
                  <p:embed/>
                </p:oleObj>
              </mc:Choice>
              <mc:Fallback>
                <p:oleObj name="Visio" r:id="rId7" imgW="4259397" imgH="89294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170" y="3390900"/>
                        <a:ext cx="6083030" cy="1276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3443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Relasi</a:t>
            </a:r>
            <a:r>
              <a:rPr lang="en-GB" sz="2400" dirty="0" smtClean="0"/>
              <a:t> </a:t>
            </a:r>
            <a:r>
              <a:rPr lang="en-GB" sz="2400" dirty="0" err="1" smtClean="0"/>
              <a:t>part_of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29</a:t>
            </a:r>
            <a:endParaRPr 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26314"/>
            <a:ext cx="3082359" cy="1793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385971"/>
              </p:ext>
            </p:extLst>
          </p:nvPr>
        </p:nvGraphicFramePr>
        <p:xfrm>
          <a:off x="3979769" y="2742935"/>
          <a:ext cx="4707031" cy="743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Visio" r:id="rId6" imgW="2804416" imgH="446470" progId="Visio.Drawing.11">
                  <p:embed/>
                </p:oleObj>
              </mc:Choice>
              <mc:Fallback>
                <p:oleObj name="Visio" r:id="rId6" imgW="2804416" imgH="4464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9769" y="2742935"/>
                        <a:ext cx="4707031" cy="7432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23730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47792"/>
            <a:ext cx="1865961" cy="1728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1504950"/>
            <a:ext cx="6096000" cy="330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47750"/>
            <a:ext cx="2130879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10" y="2571750"/>
            <a:ext cx="2637990" cy="2378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2952750"/>
            <a:ext cx="2562225" cy="1754473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5039324">
            <a:off x="1229317" y="1726421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8764659">
            <a:off x="3161636" y="2255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3612886">
            <a:off x="5091905" y="2590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9556189">
            <a:off x="6702090" y="2590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Relasi</a:t>
            </a:r>
            <a:r>
              <a:rPr lang="en-GB" sz="2400" dirty="0" smtClean="0"/>
              <a:t> </a:t>
            </a:r>
            <a:r>
              <a:rPr lang="en-GB" sz="2400" dirty="0" err="1" smtClean="0"/>
              <a:t>has_part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30</a:t>
            </a:r>
            <a:endParaRPr 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071019"/>
              </p:ext>
            </p:extLst>
          </p:nvPr>
        </p:nvGraphicFramePr>
        <p:xfrm>
          <a:off x="381000" y="2266950"/>
          <a:ext cx="298450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Visio" r:id="rId5" imgW="1959231" imgH="1250332" progId="Visio.Drawing.11">
                  <p:embed/>
                </p:oleObj>
              </mc:Choice>
              <mc:Fallback>
                <p:oleObj name="Visio" r:id="rId5" imgW="1959231" imgH="125033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66950"/>
                        <a:ext cx="2984500" cy="1905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786683"/>
              </p:ext>
            </p:extLst>
          </p:nvPr>
        </p:nvGraphicFramePr>
        <p:xfrm>
          <a:off x="4276725" y="2647950"/>
          <a:ext cx="402101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7" imgW="1953832" imgH="446470" progId="Visio.Drawing.11">
                  <p:embed/>
                </p:oleObj>
              </mc:Choice>
              <mc:Fallback>
                <p:oleObj name="Visio" r:id="rId7" imgW="1953832" imgH="44647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725" y="2647950"/>
                        <a:ext cx="4021015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2875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Relasi</a:t>
            </a:r>
            <a:r>
              <a:rPr lang="en-GB" sz="2400" dirty="0" smtClean="0"/>
              <a:t> regulates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31</a:t>
            </a:r>
            <a:endParaRPr lang="en-US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66950"/>
            <a:ext cx="3102805" cy="180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788043"/>
              </p:ext>
            </p:extLst>
          </p:nvPr>
        </p:nvGraphicFramePr>
        <p:xfrm>
          <a:off x="4038600" y="2860716"/>
          <a:ext cx="4921608" cy="613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6" imgW="3592913" imgH="446470" progId="Visio.Drawing.11">
                  <p:embed/>
                </p:oleObj>
              </mc:Choice>
              <mc:Fallback>
                <p:oleObj name="Visio" r:id="rId6" imgW="3592913" imgH="44647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860716"/>
                        <a:ext cx="4921608" cy="6138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27611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8077200" y="4371975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32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544687"/>
              </p:ext>
            </p:extLst>
          </p:nvPr>
        </p:nvGraphicFramePr>
        <p:xfrm>
          <a:off x="1447800" y="2266950"/>
          <a:ext cx="6019829" cy="1353197"/>
        </p:xfrm>
        <a:graphic>
          <a:graphicData uri="http://schemas.openxmlformats.org/drawingml/2006/table">
            <a:tbl>
              <a:tblPr firstRow="1" firstCol="1" bandRow="1"/>
              <a:tblGrid>
                <a:gridCol w="1991946"/>
                <a:gridCol w="1989884"/>
                <a:gridCol w="2037999"/>
              </a:tblGrid>
              <a:tr h="19795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Kelas</a:t>
                      </a:r>
                      <a:endParaRPr lang="en-US" sz="13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Atribut</a:t>
                      </a:r>
                      <a:endParaRPr lang="en-US" sz="13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Proses</a:t>
                      </a:r>
                      <a:endParaRPr lang="en-US" sz="13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915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SearchForm</a:t>
                      </a: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Keyword, Ontology</a:t>
                      </a: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ViewForm() submitKeyword(string)</a:t>
                      </a: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8837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Result</a:t>
                      </a: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QueryResult</a:t>
                      </a: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viewQResult</a:t>
                      </a:r>
                      <a:r>
                        <a:rPr lang="en-US" sz="13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()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viewOntology</a:t>
                      </a:r>
                      <a:r>
                        <a:rPr lang="en-US" sz="13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()</a:t>
                      </a:r>
                    </a:p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viewDetail</a:t>
                      </a:r>
                      <a:r>
                        <a:rPr lang="en-US" sz="13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(string)</a:t>
                      </a:r>
                    </a:p>
                  </a:txBody>
                  <a:tcPr marL="74234" marR="7423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3553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Use Case</a:t>
            </a:r>
            <a:r>
              <a:rPr lang="en-US" sz="2400" dirty="0"/>
              <a:t> </a:t>
            </a:r>
            <a:r>
              <a:rPr lang="en-US" sz="2400" dirty="0" smtClean="0"/>
              <a:t>Diagram</a:t>
            </a: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33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310242"/>
              </p:ext>
            </p:extLst>
          </p:nvPr>
        </p:nvGraphicFramePr>
        <p:xfrm>
          <a:off x="3029434" y="1885950"/>
          <a:ext cx="3085131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Visio" r:id="rId5" imgW="3230112" imgH="2790843" progId="Visio.Drawing.11">
                  <p:embed/>
                </p:oleObj>
              </mc:Choice>
              <mc:Fallback>
                <p:oleObj name="Visio" r:id="rId5" imgW="3230112" imgH="279084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9434" y="1885950"/>
                        <a:ext cx="3085131" cy="2667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461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Activity Diagram</a:t>
            </a: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34</a:t>
            </a:r>
            <a:endParaRPr 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066477"/>
              </p:ext>
            </p:extLst>
          </p:nvPr>
        </p:nvGraphicFramePr>
        <p:xfrm>
          <a:off x="609600" y="1733550"/>
          <a:ext cx="6275754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Visio" r:id="rId5" imgW="7732996" imgH="2067691" progId="Visio.Drawing.11">
                  <p:embed/>
                </p:oleObj>
              </mc:Choice>
              <mc:Fallback>
                <p:oleObj name="Visio" r:id="rId5" imgW="7732996" imgH="206769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33550"/>
                        <a:ext cx="6275754" cy="1676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179963"/>
              </p:ext>
            </p:extLst>
          </p:nvPr>
        </p:nvGraphicFramePr>
        <p:xfrm>
          <a:off x="609600" y="3562350"/>
          <a:ext cx="607868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7" imgW="9185008" imgH="2067691" progId="Visio.Drawing.11">
                  <p:embed/>
                </p:oleObj>
              </mc:Choice>
              <mc:Fallback>
                <p:oleObj name="Visio" r:id="rId7" imgW="9185008" imgH="206769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562350"/>
                        <a:ext cx="6078682" cy="1371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3698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Sequence Diagram</a:t>
            </a: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35</a:t>
            </a:r>
            <a:endParaRPr 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77056"/>
              </p:ext>
            </p:extLst>
          </p:nvPr>
        </p:nvGraphicFramePr>
        <p:xfrm>
          <a:off x="2209800" y="1600200"/>
          <a:ext cx="3990975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Visio" r:id="rId5" imgW="3983247" imgH="3343397" progId="Visio.Drawing.11">
                  <p:embed/>
                </p:oleObj>
              </mc:Choice>
              <mc:Fallback>
                <p:oleObj name="Visio" r:id="rId5" imgW="3983247" imgH="334339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600200"/>
                        <a:ext cx="3990975" cy="3333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686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36</a:t>
            </a:r>
            <a:endParaRPr lang="en-US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85774"/>
              </p:ext>
            </p:extLst>
          </p:nvPr>
        </p:nvGraphicFramePr>
        <p:xfrm>
          <a:off x="1676400" y="1047750"/>
          <a:ext cx="5133975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Visio" r:id="rId5" imgW="5137785" imgH="4212044" progId="Visio.Drawing.11">
                  <p:embed/>
                </p:oleObj>
              </mc:Choice>
              <mc:Fallback>
                <p:oleObj name="Visio" r:id="rId5" imgW="5137785" imgH="42120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047750"/>
                        <a:ext cx="5133975" cy="421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2793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Fase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dirty="0" err="1">
                <a:solidFill>
                  <a:schemeClr val="bg1"/>
                </a:solidFill>
              </a:rPr>
              <a:t>Desain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4620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Parsing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514600" y="218440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838700" y="3022600"/>
            <a:ext cx="1905000" cy="838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086600" y="4019550"/>
            <a:ext cx="1905000" cy="838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Desain</a:t>
            </a:r>
            <a:r>
              <a:rPr lang="en-US" b="1" dirty="0" smtClean="0"/>
              <a:t> User Interface</a:t>
            </a:r>
            <a:endParaRPr lang="en-US" b="1" dirty="0"/>
          </a:p>
        </p:txBody>
      </p:sp>
      <p:cxnSp>
        <p:nvCxnSpPr>
          <p:cNvPr id="3" name="Elbow Connector 2"/>
          <p:cNvCxnSpPr>
            <a:stCxn id="6" idx="2"/>
            <a:endCxn id="7" idx="1"/>
          </p:cNvCxnSpPr>
          <p:nvPr/>
        </p:nvCxnSpPr>
        <p:spPr>
          <a:xfrm rot="16200000" flipH="1">
            <a:off x="1638300" y="1727200"/>
            <a:ext cx="419100" cy="1333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8" idx="1"/>
          </p:cNvCxnSpPr>
          <p:nvPr/>
        </p:nvCxnSpPr>
        <p:spPr>
          <a:xfrm rot="16200000" flipH="1">
            <a:off x="3943350" y="2546350"/>
            <a:ext cx="419100" cy="13716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2"/>
            <a:endCxn id="9" idx="1"/>
          </p:cNvCxnSpPr>
          <p:nvPr/>
        </p:nvCxnSpPr>
        <p:spPr>
          <a:xfrm rot="16200000" flipH="1">
            <a:off x="6149975" y="3502025"/>
            <a:ext cx="577850" cy="12954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800" y="439420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0395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Parsing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38</a:t>
            </a:r>
            <a:endParaRPr 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96750"/>
            <a:ext cx="6175168" cy="328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5201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Parsing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 smtClean="0"/>
              <a:t>RDFLib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parsing </a:t>
            </a:r>
            <a:r>
              <a:rPr lang="en-US" sz="2000" dirty="0" err="1" smtClean="0"/>
              <a:t>terhadap</a:t>
            </a:r>
            <a:r>
              <a:rPr lang="en-US" sz="2000" dirty="0" smtClean="0"/>
              <a:t> data RDF/XML</a:t>
            </a:r>
            <a:r>
              <a:rPr lang="en-US" sz="2000" dirty="0"/>
              <a:t>, N3, </a:t>
            </a:r>
            <a:r>
              <a:rPr lang="en-US" sz="2000" dirty="0" err="1"/>
              <a:t>NTriples</a:t>
            </a:r>
            <a:r>
              <a:rPr lang="en-US" sz="2000" dirty="0"/>
              <a:t>, N-Quads, Turtle, </a:t>
            </a:r>
            <a:r>
              <a:rPr lang="en-US" sz="2000" dirty="0" err="1"/>
              <a:t>TriX</a:t>
            </a:r>
            <a:r>
              <a:rPr lang="en-US" sz="2000" dirty="0"/>
              <a:t>, </a:t>
            </a:r>
            <a:r>
              <a:rPr lang="en-US" sz="2000" dirty="0" err="1"/>
              <a:t>RDFa</a:t>
            </a:r>
            <a:r>
              <a:rPr lang="en-US" sz="2000" dirty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Microdata</a:t>
            </a:r>
            <a:endParaRPr lang="en-US" sz="20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/>
              <a:t>Mendukung</a:t>
            </a:r>
            <a:r>
              <a:rPr lang="en-US" sz="2000" dirty="0" smtClean="0"/>
              <a:t> query SPARQL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operasi</a:t>
            </a:r>
            <a:r>
              <a:rPr lang="en-US" sz="2000" dirty="0" smtClean="0"/>
              <a:t> </a:t>
            </a:r>
            <a:r>
              <a:rPr lang="en-US" sz="2000" dirty="0" err="1" smtClean="0"/>
              <a:t>terhadap</a:t>
            </a:r>
            <a:r>
              <a:rPr lang="en-US" sz="2000" dirty="0" smtClean="0"/>
              <a:t> data yang </a:t>
            </a:r>
            <a:r>
              <a:rPr lang="en-US" sz="2000" dirty="0" err="1" smtClean="0"/>
              <a:t>ada</a:t>
            </a:r>
            <a:r>
              <a:rPr lang="en-US" sz="2000" dirty="0" smtClean="0"/>
              <a:t> di memory </a:t>
            </a:r>
            <a:r>
              <a:rPr lang="en-US" sz="2000" dirty="0" err="1" smtClean="0"/>
              <a:t>maupun</a:t>
            </a:r>
            <a:r>
              <a:rPr lang="en-US" sz="2000" dirty="0" smtClean="0"/>
              <a:t> data yang persistent </a:t>
            </a:r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39</a:t>
            </a:r>
            <a:endParaRPr lang="en-US" b="1" dirty="0"/>
          </a:p>
        </p:txBody>
      </p:sp>
      <p:pic>
        <p:nvPicPr>
          <p:cNvPr id="33" name="Picture 32"/>
          <p:cNvPicPr/>
          <p:nvPr/>
        </p:nvPicPr>
        <p:blipFill>
          <a:blip r:embed="rId4"/>
          <a:stretch>
            <a:fillRect/>
          </a:stretch>
        </p:blipFill>
        <p:spPr>
          <a:xfrm>
            <a:off x="709246" y="3409950"/>
            <a:ext cx="2155254" cy="394624"/>
          </a:xfrm>
          <a:prstGeom prst="rect">
            <a:avLst/>
          </a:prstGeom>
        </p:spPr>
      </p:pic>
      <p:pic>
        <p:nvPicPr>
          <p:cNvPr id="34" name="Picture 33"/>
          <p:cNvPicPr/>
          <p:nvPr/>
        </p:nvPicPr>
        <p:blipFill>
          <a:blip r:embed="rId5"/>
          <a:stretch>
            <a:fillRect/>
          </a:stretch>
        </p:blipFill>
        <p:spPr>
          <a:xfrm>
            <a:off x="761998" y="3790948"/>
            <a:ext cx="4205003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885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i="1" dirty="0" smtClean="0">
                <a:solidFill>
                  <a:schemeClr val="bg1"/>
                </a:solidFill>
              </a:rPr>
              <a:t>Biodiversity Informatics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i="1" dirty="0"/>
              <a:t>Biodiversity informatics </a:t>
            </a:r>
            <a:r>
              <a:rPr lang="en-US" sz="1800" dirty="0"/>
              <a:t>(BI)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keanekaragaman</a:t>
            </a:r>
            <a:r>
              <a:rPr lang="en-US" sz="1800" dirty="0"/>
              <a:t> </a:t>
            </a:r>
            <a:r>
              <a:rPr lang="en-US" sz="1800" dirty="0" err="1"/>
              <a:t>hayati</a:t>
            </a:r>
            <a:r>
              <a:rPr lang="en-US" sz="1800" dirty="0"/>
              <a:t> global </a:t>
            </a:r>
            <a:r>
              <a:rPr lang="en-US" sz="1800" dirty="0" err="1"/>
              <a:t>tersedia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format digital yang </a:t>
            </a:r>
            <a:r>
              <a:rPr lang="en-US" sz="1800" dirty="0" err="1"/>
              <a:t>efisien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mengembangkan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yang </a:t>
            </a:r>
            <a:r>
              <a:rPr lang="en-US" sz="1800" dirty="0" err="1"/>
              <a:t>efektif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data </a:t>
            </a:r>
            <a:r>
              <a:rPr lang="en-US" sz="1800" dirty="0" err="1"/>
              <a:t>tersebut</a:t>
            </a:r>
            <a:r>
              <a:rPr lang="en-US" sz="1800" dirty="0"/>
              <a:t> (Gilman </a:t>
            </a:r>
            <a:r>
              <a:rPr lang="en-US" sz="1800" i="1" dirty="0"/>
              <a:t>et al.</a:t>
            </a:r>
            <a:r>
              <a:rPr lang="en-US" sz="1800" dirty="0"/>
              <a:t> 2009)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2495550"/>
            <a:ext cx="3633135" cy="23496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40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838200" y="2190750"/>
            <a:ext cx="22098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456214" y="2194461"/>
            <a:ext cx="22098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24600" y="2184317"/>
            <a:ext cx="22098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722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99829"/>
            <a:ext cx="591502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139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sz="2800" dirty="0"/>
          </a:p>
        </p:txBody>
      </p:sp>
      <p:sp>
        <p:nvSpPr>
          <p:cNvPr id="12" name="Rectangle 1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095500" y="2266950"/>
            <a:ext cx="44577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4422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sz="2800" dirty="0"/>
          </a:p>
        </p:txBody>
      </p:sp>
      <p:sp>
        <p:nvSpPr>
          <p:cNvPr id="12" name="Rectangle 1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43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1828800" y="1809750"/>
            <a:ext cx="528963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9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2139"/>
            <a:ext cx="9601200" cy="7032879"/>
          </a:xfrm>
          <a:prstGeom prst="rect">
            <a:avLst/>
          </a:prstGeom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7510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</a:rPr>
              <a:t>Terima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Kasih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57200" y="1733550"/>
            <a:ext cx="9601200" cy="14478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 err="1"/>
              <a:t>Ontologi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merepresentasikan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yang </a:t>
            </a:r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klasifikasi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(</a:t>
            </a:r>
            <a:r>
              <a:rPr lang="en-US" sz="2400" dirty="0" err="1"/>
              <a:t>Jepsen</a:t>
            </a:r>
            <a:r>
              <a:rPr lang="en-US" sz="2400" dirty="0"/>
              <a:t> 2009)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72122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0" y="1428750"/>
            <a:ext cx="5562600" cy="31637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422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r>
              <a:rPr lang="en-GB" dirty="0" smtClean="0">
                <a:solidFill>
                  <a:schemeClr val="bg1"/>
                </a:solidFill>
              </a:rPr>
              <a:t> 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Dibangun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Gene Ontology Consortium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tahun</a:t>
            </a:r>
            <a:r>
              <a:rPr lang="en-US" sz="2400" dirty="0" smtClean="0"/>
              <a:t> 1998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Fly Base (</a:t>
            </a:r>
            <a:r>
              <a:rPr lang="en-US" sz="2400" i="1" dirty="0"/>
              <a:t>Drosophila), </a:t>
            </a:r>
            <a:r>
              <a:rPr lang="en-US" sz="2400" dirty="0"/>
              <a:t>Saccharomyces Genome Database (SGD) </a:t>
            </a:r>
            <a:r>
              <a:rPr lang="en-US" sz="2400" dirty="0" err="1"/>
              <a:t>dan</a:t>
            </a:r>
            <a:r>
              <a:rPr lang="en-US" sz="2400" dirty="0"/>
              <a:t> Mouse Genome </a:t>
            </a:r>
            <a:r>
              <a:rPr lang="en-US" sz="2400" dirty="0" smtClean="0"/>
              <a:t>Database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Tumbuhan</a:t>
            </a:r>
            <a:r>
              <a:rPr lang="en-US" sz="2400" dirty="0" smtClean="0"/>
              <a:t>, </a:t>
            </a:r>
            <a:r>
              <a:rPr lang="en-US" sz="2400" dirty="0" err="1" smtClean="0"/>
              <a:t>hewan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mikroba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i="1" dirty="0"/>
              <a:t>Cellular </a:t>
            </a:r>
            <a:r>
              <a:rPr lang="en-US" sz="2400" i="1" dirty="0" smtClean="0"/>
              <a:t>Components, </a:t>
            </a:r>
            <a:r>
              <a:rPr lang="en-US" sz="2400" i="1" dirty="0"/>
              <a:t>Molecular Function, Biological </a:t>
            </a:r>
            <a:r>
              <a:rPr lang="en-US" sz="2400" i="1" dirty="0" smtClean="0"/>
              <a:t>Processes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7550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r>
              <a:rPr lang="en-GB" dirty="0" smtClean="0">
                <a:solidFill>
                  <a:schemeClr val="bg1"/>
                </a:solidFill>
              </a:rPr>
              <a:t> 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8750"/>
            <a:ext cx="7391400" cy="300144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2000" y="1397000"/>
            <a:ext cx="7315200" cy="3487479"/>
            <a:chOff x="800100" y="1397000"/>
            <a:chExt cx="7315200" cy="348747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1397000"/>
              <a:ext cx="7315200" cy="348747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066800" y="3257550"/>
              <a:ext cx="838200" cy="609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8099" y="1673684"/>
            <a:ext cx="7887801" cy="2934110"/>
            <a:chOff x="628099" y="1673684"/>
            <a:chExt cx="7887801" cy="293411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99" y="1673684"/>
              <a:ext cx="7887801" cy="293411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438400" y="3409950"/>
              <a:ext cx="609600" cy="1524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28799" y="1323131"/>
            <a:ext cx="5486400" cy="3561348"/>
            <a:chOff x="1828799" y="1323131"/>
            <a:chExt cx="5486400" cy="356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1323131"/>
              <a:ext cx="5486400" cy="356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4457700" y="4171950"/>
              <a:ext cx="571500" cy="25824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64" y="1339377"/>
            <a:ext cx="6153672" cy="36027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6572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Penelitian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Sebelumnya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Herdiyeni</a:t>
            </a:r>
            <a:r>
              <a:rPr lang="en-US" sz="2400" dirty="0" smtClean="0"/>
              <a:t> 2013 – </a:t>
            </a:r>
            <a:r>
              <a:rPr lang="en-US" sz="2400" dirty="0"/>
              <a:t>IPB Biodiversity Informatics (</a:t>
            </a:r>
            <a:r>
              <a:rPr lang="en-US" sz="2400" dirty="0" err="1"/>
              <a:t>IPBiotics</a:t>
            </a:r>
            <a:r>
              <a:rPr lang="en-US" sz="2400" dirty="0"/>
              <a:t>) </a:t>
            </a:r>
            <a:r>
              <a:rPr lang="en-US" sz="2400" dirty="0" err="1"/>
              <a:t>Untuk</a:t>
            </a:r>
            <a:r>
              <a:rPr lang="en-US" sz="2400" dirty="0"/>
              <a:t> Pembangunan </a:t>
            </a:r>
            <a:r>
              <a:rPr lang="en-US" sz="2400" dirty="0" err="1" smtClean="0"/>
              <a:t>Berkelanjutan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Ashburner</a:t>
            </a:r>
            <a:r>
              <a:rPr lang="en-US" sz="2400" dirty="0" smtClean="0"/>
              <a:t> </a:t>
            </a:r>
            <a:r>
              <a:rPr lang="en-US" sz="2400" dirty="0"/>
              <a:t>2000</a:t>
            </a:r>
            <a:r>
              <a:rPr lang="en-US" sz="2400" dirty="0" smtClean="0"/>
              <a:t> – </a:t>
            </a:r>
            <a:r>
              <a:rPr lang="en-US" sz="2400" i="1" dirty="0"/>
              <a:t>Gene ontology: tool for the unification of </a:t>
            </a:r>
            <a:r>
              <a:rPr lang="en-US" sz="2400" i="1" dirty="0" smtClean="0"/>
              <a:t>biology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Sanjaya</a:t>
            </a:r>
            <a:r>
              <a:rPr lang="en-US" sz="2400" dirty="0"/>
              <a:t> </a:t>
            </a:r>
            <a:r>
              <a:rPr lang="en-US" sz="2400" dirty="0" smtClean="0"/>
              <a:t>2014 -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Ontologi</a:t>
            </a:r>
            <a:r>
              <a:rPr lang="en-US" sz="2400" dirty="0"/>
              <a:t>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Obat</a:t>
            </a:r>
            <a:r>
              <a:rPr lang="en-US" sz="2400" dirty="0"/>
              <a:t> Indonesia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Etnobotani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4323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1870</TotalTime>
  <Words>682</Words>
  <Application>Microsoft Office PowerPoint</Application>
  <PresentationFormat>On-screen Show (16:9)</PresentationFormat>
  <Paragraphs>210</Paragraphs>
  <Slides>44</Slides>
  <Notes>44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simple-light</vt:lpstr>
      <vt:lpstr>Microsoft Visio Drawing</vt:lpstr>
      <vt:lpstr>Pembangunan Biodiversity Informatics Genetika Tumbuhan Berbasis Ontologi</vt:lpstr>
      <vt:lpstr>Outline</vt:lpstr>
      <vt:lpstr>Latar Belakang</vt:lpstr>
      <vt:lpstr>Biodiversity Informatics</vt:lpstr>
      <vt:lpstr>Ontologi</vt:lpstr>
      <vt:lpstr>Ontologi</vt:lpstr>
      <vt:lpstr>Ontologi Gen</vt:lpstr>
      <vt:lpstr>Ontologi Gen</vt:lpstr>
      <vt:lpstr>Penelitian Sebelumnya</vt:lpstr>
      <vt:lpstr>Rumusan Masalah</vt:lpstr>
      <vt:lpstr>Tujuan</vt:lpstr>
      <vt:lpstr>Manfaat</vt:lpstr>
      <vt:lpstr>Ruang Lingkup</vt:lpstr>
      <vt:lpstr>Metode Penelitian</vt:lpstr>
      <vt:lpstr>Fase Analisis</vt:lpstr>
      <vt:lpstr>Analisis Model Ontologi</vt:lpstr>
      <vt:lpstr>Menentukan Model Informasi</vt:lpstr>
      <vt:lpstr>Menentukan Model User</vt:lpstr>
      <vt:lpstr>Fase Implementasi &amp; Desain</vt:lpstr>
      <vt:lpstr>Parsing Ontologi</vt:lpstr>
      <vt:lpstr>Implementasi Model Informasi</vt:lpstr>
      <vt:lpstr>Implementasi Model User</vt:lpstr>
      <vt:lpstr>Desain User Interface</vt:lpstr>
      <vt:lpstr>Evaluasi</vt:lpstr>
      <vt:lpstr>Lingkungan Pengembangan</vt:lpstr>
      <vt:lpstr>Hasil dan Pembahasan</vt:lpstr>
      <vt:lpstr>Analisis Model Ontologi</vt:lpstr>
      <vt:lpstr>Analisis Model Ontologi</vt:lpstr>
      <vt:lpstr>Analisis Model Ontologi</vt:lpstr>
      <vt:lpstr>Analisis Model Ontologi</vt:lpstr>
      <vt:lpstr>Analisis Model Ontologi</vt:lpstr>
      <vt:lpstr>Menentukan Model Informasi</vt:lpstr>
      <vt:lpstr>Menentukan Model User</vt:lpstr>
      <vt:lpstr>Menentukan Model User</vt:lpstr>
      <vt:lpstr>Menentukan Model User</vt:lpstr>
      <vt:lpstr>Menentukan Model User</vt:lpstr>
      <vt:lpstr>Fase Implementasi &amp; Desain</vt:lpstr>
      <vt:lpstr>Parsing Ontologi</vt:lpstr>
      <vt:lpstr>Parsing Ontologi</vt:lpstr>
      <vt:lpstr>Implementasi Model Informasi</vt:lpstr>
      <vt:lpstr>Implementasi Model Informasi</vt:lpstr>
      <vt:lpstr>Implementasi Model User</vt:lpstr>
      <vt:lpstr>Implementasi Model User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Pembangunan Biodiversity Informatics Genetika Tumbuhan Obat Berbasis Ontologi</dc:title>
  <dc:creator>Bayu</dc:creator>
  <cp:lastModifiedBy>Bayu</cp:lastModifiedBy>
  <cp:revision>112</cp:revision>
  <dcterms:modified xsi:type="dcterms:W3CDTF">2015-10-08T09:55:12Z</dcterms:modified>
</cp:coreProperties>
</file>